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708" r:id="rId3"/>
    <p:sldId id="732" r:id="rId4"/>
    <p:sldId id="777" r:id="rId5"/>
    <p:sldId id="755" r:id="rId6"/>
    <p:sldId id="764" r:id="rId7"/>
    <p:sldId id="757" r:id="rId8"/>
    <p:sldId id="765" r:id="rId9"/>
    <p:sldId id="759" r:id="rId10"/>
    <p:sldId id="766" r:id="rId11"/>
    <p:sldId id="767" r:id="rId12"/>
    <p:sldId id="769" r:id="rId13"/>
    <p:sldId id="771" r:id="rId14"/>
    <p:sldId id="772" r:id="rId15"/>
    <p:sldId id="774" r:id="rId16"/>
    <p:sldId id="748" r:id="rId17"/>
    <p:sldId id="776" r:id="rId18"/>
    <p:sldId id="745" r:id="rId19"/>
    <p:sldId id="736" r:id="rId20"/>
    <p:sldId id="734" r:id="rId21"/>
    <p:sldId id="737" r:id="rId22"/>
    <p:sldId id="779" r:id="rId23"/>
    <p:sldId id="760" r:id="rId24"/>
    <p:sldId id="753" r:id="rId25"/>
    <p:sldId id="747" r:id="rId26"/>
    <p:sldId id="731" r:id="rId27"/>
    <p:sldId id="739" r:id="rId28"/>
    <p:sldId id="729" r:id="rId29"/>
    <p:sldId id="730" r:id="rId30"/>
    <p:sldId id="740" r:id="rId31"/>
    <p:sldId id="742" r:id="rId32"/>
    <p:sldId id="746" r:id="rId33"/>
    <p:sldId id="756" r:id="rId34"/>
    <p:sldId id="754" r:id="rId35"/>
    <p:sldId id="744" r:id="rId36"/>
    <p:sldId id="780" r:id="rId37"/>
    <p:sldId id="781" r:id="rId38"/>
    <p:sldId id="782" r:id="rId39"/>
    <p:sldId id="752" r:id="rId40"/>
    <p:sldId id="743" r:id="rId41"/>
    <p:sldId id="762" r:id="rId42"/>
    <p:sldId id="758" r:id="rId43"/>
    <p:sldId id="738" r:id="rId44"/>
    <p:sldId id="707" r:id="rId45"/>
  </p:sldIdLst>
  <p:sldSz cx="9144000" cy="6858000" type="screen4x3"/>
  <p:notesSz cx="6808788" cy="9940925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. Haramura Edit Adrienn" initials="DHEA" lastIdx="3" clrIdx="0">
    <p:extLst>
      <p:ext uri="{19B8F6BF-5375-455C-9EA6-DF929625EA0E}">
        <p15:presenceInfo xmlns:p15="http://schemas.microsoft.com/office/powerpoint/2012/main" userId="S-1-5-21-168676253-1433937204-558244729-1091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66"/>
    <a:srgbClr val="808080"/>
    <a:srgbClr val="FF3300"/>
    <a:srgbClr val="D1D8B0"/>
    <a:srgbClr val="DDDDDD"/>
    <a:srgbClr val="EAEAEA"/>
    <a:srgbClr val="F8F8F8"/>
    <a:srgbClr val="FFFF9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Közepesen sötét stílus 4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1" autoAdjust="0"/>
    <p:restoredTop sz="95512" autoAdjust="0"/>
  </p:normalViewPr>
  <p:slideViewPr>
    <p:cSldViewPr>
      <p:cViewPr varScale="1">
        <p:scale>
          <a:sx n="111" d="100"/>
          <a:sy n="111" d="100"/>
        </p:scale>
        <p:origin x="152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569" tIns="45784" rIns="91569" bIns="45784" numCol="1" anchor="t" anchorCtr="0" compatLnSpc="1">
            <a:prstTxWarp prst="textNoShape">
              <a:avLst/>
            </a:prstTxWarp>
          </a:bodyPr>
          <a:lstStyle>
            <a:lvl1pPr defTabSz="915559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625" y="0"/>
            <a:ext cx="2949575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569" tIns="45784" rIns="91569" bIns="45784" numCol="1" anchor="t" anchorCtr="0" compatLnSpc="1">
            <a:prstTxWarp prst="textNoShape">
              <a:avLst/>
            </a:prstTxWarp>
          </a:bodyPr>
          <a:lstStyle>
            <a:lvl1pPr algn="r" defTabSz="915559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450"/>
            <a:ext cx="2949575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569" tIns="45784" rIns="91569" bIns="45784" numCol="1" anchor="b" anchorCtr="0" compatLnSpc="1">
            <a:prstTxWarp prst="textNoShape">
              <a:avLst/>
            </a:prstTxWarp>
          </a:bodyPr>
          <a:lstStyle>
            <a:lvl1pPr defTabSz="915559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625" y="9442450"/>
            <a:ext cx="2949575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569" tIns="45784" rIns="91569" bIns="45784" numCol="1" anchor="b" anchorCtr="0" compatLnSpc="1">
            <a:prstTxWarp prst="textNoShape">
              <a:avLst/>
            </a:prstTxWarp>
          </a:bodyPr>
          <a:lstStyle>
            <a:lvl1pPr algn="r" defTabSz="914182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319409-8ECE-48C5-BA2A-927A55E49E3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60160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4959" tIns="47479" rIns="94959" bIns="47479" numCol="1" anchor="t" anchorCtr="0" compatLnSpc="1">
            <a:prstTxWarp prst="textNoShape">
              <a:avLst/>
            </a:prstTxWarp>
          </a:bodyPr>
          <a:lstStyle>
            <a:lvl1pPr defTabSz="949299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51162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4959" tIns="47479" rIns="94959" bIns="47479" numCol="1" anchor="t" anchorCtr="0" compatLnSpc="1">
            <a:prstTxWarp prst="textNoShape">
              <a:avLst/>
            </a:prstTxWarp>
          </a:bodyPr>
          <a:lstStyle>
            <a:lvl1pPr algn="r" defTabSz="949299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6712" cy="4473575"/>
          </a:xfrm>
          <a:prstGeom prst="rect">
            <a:avLst/>
          </a:prstGeom>
          <a:noFill/>
          <a:ln>
            <a:noFill/>
          </a:ln>
        </p:spPr>
        <p:txBody>
          <a:bodyPr vert="horz" wrap="square" lIns="94959" tIns="47479" rIns="94959" bIns="47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51163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4959" tIns="47479" rIns="94959" bIns="47479" numCol="1" anchor="b" anchorCtr="0" compatLnSpc="1">
            <a:prstTxWarp prst="textNoShape">
              <a:avLst/>
            </a:prstTxWarp>
          </a:bodyPr>
          <a:lstStyle>
            <a:lvl1pPr defTabSz="949299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4038"/>
            <a:ext cx="2951162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4959" tIns="47479" rIns="94959" bIns="47479" numCol="1" anchor="b" anchorCtr="0" compatLnSpc="1">
            <a:prstTxWarp prst="textNoShape">
              <a:avLst/>
            </a:prstTxWarp>
          </a:bodyPr>
          <a:lstStyle>
            <a:lvl1pPr algn="r" defTabSz="949160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C64B57-6F80-44B4-B264-69BF00BCFED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00656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AB437-A104-46FC-B32C-FFA59616BB3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89637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D2F93-638E-4FE5-8EBE-E574B579437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34725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65F9B-C7E5-4DED-83EC-BEEE5CBF751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9623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8943C-48FA-4700-BC85-465CFB0E3BD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78534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5A22-D0A5-42F8-8AA8-0D7557AD43D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7777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F70EB-5746-4EDE-A515-FC06B018FF7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020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841FD-894F-4029-A9F2-6021982C8CA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1926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0A53A-8EA5-4237-AF65-60E1E5CA50B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8710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E06D3-2C88-4EB3-8DA1-681E128602E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0775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2D8C3-4266-44EA-8AAB-65F33320716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33146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834A7-0CEB-47BF-A084-58F23C35B26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009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C0C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7D4CFD-626B-468E-B8A1-AFA080349C2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500" y="1924640"/>
            <a:ext cx="8820980" cy="1785938"/>
          </a:xfrm>
        </p:spPr>
        <p:txBody>
          <a:bodyPr/>
          <a:lstStyle/>
          <a:p>
            <a:pPr eaLnBrk="1" hangingPunct="1">
              <a:lnSpc>
                <a:spcPct val="95000"/>
              </a:lnSpc>
              <a:defRPr/>
            </a:pPr>
            <a:r>
              <a:rPr lang="hu-HU" sz="3200" dirty="0" err="1" smtClean="0">
                <a:effectLst/>
              </a:rPr>
              <a:t>Li-ion</a:t>
            </a:r>
            <a:r>
              <a:rPr lang="hu-HU" sz="3200" dirty="0" smtClean="0">
                <a:effectLst/>
              </a:rPr>
              <a:t> akkumulátorral működő eszközök, járművek tűzvédelme</a:t>
            </a:r>
            <a:endParaRPr lang="hu-HU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65928" y="5177858"/>
            <a:ext cx="5310187" cy="194450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hu-H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Nagy Péter tű. alezredes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BM OKF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tűzvizsgálati igazságügyi szakértő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98122" y="1298999"/>
            <a:ext cx="5535613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Műveleti Főigazgató-helyettesi Szervezet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Országos Tűzoltósági Főfelügyelőség</a:t>
            </a:r>
          </a:p>
        </p:txBody>
      </p:sp>
      <p:pic>
        <p:nvPicPr>
          <p:cNvPr id="512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579385" y="6219310"/>
            <a:ext cx="26340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Budapest, 2024. május </a:t>
            </a:r>
            <a:r>
              <a:rPr lang="hu-HU" alt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</a:t>
            </a:r>
            <a:endParaRPr lang="hu-HU" alt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75" y="3689762"/>
            <a:ext cx="3276093" cy="23557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35" y="143635"/>
            <a:ext cx="9144000" cy="671436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73450" y="278650"/>
            <a:ext cx="4984015" cy="1485165"/>
          </a:xfrm>
        </p:spPr>
        <p:txBody>
          <a:bodyPr/>
          <a:lstStyle/>
          <a:p>
            <a:r>
              <a:rPr lang="hu-HU" sz="3200" b="1" dirty="0">
                <a:solidFill>
                  <a:srgbClr val="FF0000"/>
                </a:solidFill>
              </a:rPr>
              <a:t>Balatonfüred, </a:t>
            </a:r>
            <a:br>
              <a:rPr lang="hu-HU" sz="3200" b="1" dirty="0">
                <a:solidFill>
                  <a:srgbClr val="FF0000"/>
                </a:solidFill>
              </a:rPr>
            </a:br>
            <a:r>
              <a:rPr lang="hu-HU" sz="3200" dirty="0">
                <a:solidFill>
                  <a:srgbClr val="FFFF00"/>
                </a:solidFill>
              </a:rPr>
              <a:t>Hyundai </a:t>
            </a:r>
            <a:r>
              <a:rPr lang="hu-HU" sz="3200" dirty="0" err="1">
                <a:solidFill>
                  <a:srgbClr val="FFFF00"/>
                </a:solidFill>
              </a:rPr>
              <a:t>Ionic</a:t>
            </a:r>
            <a:r>
              <a:rPr lang="hu-HU" sz="3200" dirty="0">
                <a:solidFill>
                  <a:srgbClr val="FFFF00"/>
                </a:solidFill>
              </a:rPr>
              <a:t> tűzesete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636"/>
            <a:ext cx="3491880" cy="21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64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715" y="2393885"/>
            <a:ext cx="5758917" cy="4305858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 bwMode="auto">
          <a:xfrm>
            <a:off x="-63515" y="188640"/>
            <a:ext cx="9207515" cy="211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u-HU" sz="2000" b="1" dirty="0"/>
              <a:t>Hotel Füred </a:t>
            </a:r>
            <a:r>
              <a:rPr lang="hu-HU" sz="2000" b="1" dirty="0" err="1"/>
              <a:t>Spa</a:t>
            </a:r>
            <a:r>
              <a:rPr lang="hu-HU" sz="2000" b="1" dirty="0"/>
              <a:t> &amp; </a:t>
            </a:r>
            <a:r>
              <a:rPr lang="hu-HU" sz="2000" b="1" dirty="0" err="1"/>
              <a:t>Conference</a:t>
            </a:r>
            <a:r>
              <a:rPr lang="hu-HU" sz="2000" b="1" dirty="0"/>
              <a:t> </a:t>
            </a:r>
            <a:r>
              <a:rPr lang="hu-HU" sz="2000" dirty="0"/>
              <a:t>szálloda mélygarázsában</a:t>
            </a:r>
          </a:p>
          <a:p>
            <a:r>
              <a:rPr lang="hu-HU" sz="2000" b="1" dirty="0"/>
              <a:t>BMW X6 XDRIVE 30D </a:t>
            </a:r>
            <a:r>
              <a:rPr lang="hu-HU" sz="2000" dirty="0"/>
              <a:t>típusú, valamint  </a:t>
            </a:r>
            <a:r>
              <a:rPr lang="hu-HU" sz="2000" b="1" dirty="0"/>
              <a:t>Hyundai </a:t>
            </a:r>
            <a:r>
              <a:rPr lang="hu-HU" sz="2000" b="1" dirty="0" err="1"/>
              <a:t>Ioniq</a:t>
            </a:r>
            <a:r>
              <a:rPr lang="hu-HU" sz="2000" b="1" dirty="0"/>
              <a:t> </a:t>
            </a:r>
            <a:r>
              <a:rPr lang="hu-HU" sz="2000" dirty="0"/>
              <a:t>típusú személygépkocsik tűzesete.</a:t>
            </a:r>
          </a:p>
          <a:p>
            <a:endParaRPr lang="hu-HU" sz="2000" dirty="0"/>
          </a:p>
          <a:p>
            <a:r>
              <a:rPr lang="hu-HU" sz="2000" dirty="0"/>
              <a:t>A mélygarázsban a föld felszíne alatt elhelyezkedő 109 férőhelyes garázsban 97 gépkocsi parkolt. A hőhatástól és a égéstermékektől</a:t>
            </a:r>
          </a:p>
          <a:p>
            <a:r>
              <a:rPr lang="hu-HU" sz="2000" dirty="0"/>
              <a:t> </a:t>
            </a:r>
            <a:r>
              <a:rPr lang="hu-HU" sz="2000" b="1" dirty="0">
                <a:solidFill>
                  <a:srgbClr val="FF0000"/>
                </a:solidFill>
              </a:rPr>
              <a:t>szinte kivétel nélkül mind károsodott</a:t>
            </a:r>
            <a:endParaRPr lang="hu-HU" sz="20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48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054" y="278650"/>
            <a:ext cx="9003343" cy="620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85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6545" y="98630"/>
            <a:ext cx="8570295" cy="675075"/>
          </a:xfrm>
        </p:spPr>
        <p:txBody>
          <a:bodyPr/>
          <a:lstStyle/>
          <a:p>
            <a:r>
              <a:rPr lang="hu-HU" sz="2800" dirty="0" err="1"/>
              <a:t>Hőterheléstől</a:t>
            </a:r>
            <a:r>
              <a:rPr lang="hu-HU" sz="2800" dirty="0"/>
              <a:t> a födémszerkezet instabillá vált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3704"/>
            <a:ext cx="9144000" cy="60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9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Elveszítette a teherviselő képességét a vasbeton födém. Cserére szorult.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13" y="1493785"/>
            <a:ext cx="9070773" cy="518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93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4" y="1673805"/>
            <a:ext cx="9137516" cy="5184196"/>
          </a:xfrm>
          <a:prstGeom prst="rect">
            <a:avLst/>
          </a:prstGeom>
        </p:spPr>
      </p:pic>
      <p:sp>
        <p:nvSpPr>
          <p:cNvPr id="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Másodlagos hatások okozta sérülések</a:t>
            </a:r>
          </a:p>
        </p:txBody>
      </p:sp>
    </p:spTree>
    <p:extLst>
      <p:ext uri="{BB962C8B-B14F-4D97-AF65-F5344CB8AC3E}">
        <p14:creationId xmlns:p14="http://schemas.microsoft.com/office/powerpoint/2010/main" val="911591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774" y="1571296"/>
            <a:ext cx="8622451" cy="5279093"/>
          </a:xfrm>
          <a:prstGeom prst="rect">
            <a:avLst/>
          </a:prstGeom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Másodlagos hatások okozta sérülések</a:t>
            </a:r>
          </a:p>
        </p:txBody>
      </p:sp>
    </p:spTree>
    <p:extLst>
      <p:ext uri="{BB962C8B-B14F-4D97-AF65-F5344CB8AC3E}">
        <p14:creationId xmlns:p14="http://schemas.microsoft.com/office/powerpoint/2010/main" val="3199538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Másodlagos hatások okozta sérülések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98830"/>
            <a:ext cx="9109328" cy="49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1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64057" y="-157835"/>
            <a:ext cx="7065785" cy="1143000"/>
          </a:xfrm>
        </p:spPr>
        <p:txBody>
          <a:bodyPr/>
          <a:lstStyle/>
          <a:p>
            <a:r>
              <a:rPr lang="hu-HU" sz="3600" dirty="0"/>
              <a:t>Elektromos járművek elterjedése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28701"/>
            <a:ext cx="9207514" cy="6004302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07314" y="413665"/>
            <a:ext cx="1575717" cy="1648021"/>
          </a:xfrm>
          <a:prstGeom prst="rect">
            <a:avLst/>
          </a:prstGeom>
        </p:spPr>
      </p:pic>
      <p:pic>
        <p:nvPicPr>
          <p:cNvPr id="6" name="Tartalom hely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133703" y="1133744"/>
            <a:ext cx="3335022" cy="22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036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look at electric car explosions – Mozilla Firefox 2023-04-17 15-16-4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62" y="1043735"/>
            <a:ext cx="9074738" cy="5667494"/>
          </a:xfrm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z="3200" dirty="0"/>
              <a:t/>
            </a:r>
            <a:br>
              <a:rPr lang="hu-HU" sz="3200" dirty="0"/>
            </a:br>
            <a:r>
              <a:rPr lang="hu-HU" sz="3200" b="1" dirty="0">
                <a:latin typeface="+mn-lt"/>
              </a:rPr>
              <a:t>Mélygarázsban a </a:t>
            </a:r>
            <a:r>
              <a:rPr lang="hu-HU" sz="3200" b="1" dirty="0" err="1">
                <a:latin typeface="+mn-lt"/>
              </a:rPr>
              <a:t>Li-ion</a:t>
            </a:r>
            <a:r>
              <a:rPr lang="hu-HU" sz="3200" b="1" dirty="0">
                <a:latin typeface="+mn-lt"/>
              </a:rPr>
              <a:t> akkumulátor mint kockázat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8128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6535" y="-81390"/>
            <a:ext cx="8229600" cy="1143000"/>
          </a:xfrm>
        </p:spPr>
        <p:txBody>
          <a:bodyPr/>
          <a:lstStyle/>
          <a:p>
            <a:r>
              <a:rPr lang="hu-HU" dirty="0"/>
              <a:t>Miről is lesz szó?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499" y="413665"/>
            <a:ext cx="8775975" cy="4525963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2800" dirty="0"/>
              <a:t>1.) Li-ion akkumulátor mint „láthatatlan” kockázat </a:t>
            </a:r>
            <a:r>
              <a:rPr lang="hu-HU" sz="1200" dirty="0"/>
              <a:t>(lakások, társas házak, menekülési útvonal, egyéb élettér)</a:t>
            </a:r>
          </a:p>
          <a:p>
            <a:pPr marL="0" indent="0">
              <a:buNone/>
            </a:pPr>
            <a:r>
              <a:rPr lang="hu-HU" sz="2800" dirty="0"/>
              <a:t>2.) Elektromos járművek tüzei </a:t>
            </a:r>
            <a:r>
              <a:rPr lang="hu-HU" sz="1200" dirty="0"/>
              <a:t>(roller, rakománykísérő, </a:t>
            </a:r>
            <a:r>
              <a:rPr lang="hu-HU" sz="1200" dirty="0" err="1"/>
              <a:t>szgk</a:t>
            </a:r>
            <a:r>
              <a:rPr lang="hu-HU" sz="1200" dirty="0"/>
              <a:t>, busz …)</a:t>
            </a:r>
          </a:p>
          <a:p>
            <a:pPr marL="0" indent="0">
              <a:buNone/>
            </a:pPr>
            <a:r>
              <a:rPr lang="hu-HU" sz="2800" dirty="0"/>
              <a:t>3.) Elektromos járművek oltásának nehézségei </a:t>
            </a:r>
            <a:r>
              <a:rPr lang="hu-HU" sz="1200" dirty="0"/>
              <a:t>(</a:t>
            </a:r>
            <a:r>
              <a:rPr lang="hu-HU" sz="1200" dirty="0" err="1"/>
              <a:t>pl</a:t>
            </a:r>
            <a:r>
              <a:rPr lang="hu-HU" sz="1200" dirty="0"/>
              <a:t> mélygarázs, oltólándzsa, merítőkád …)</a:t>
            </a:r>
          </a:p>
          <a:p>
            <a:pPr marL="0" indent="0">
              <a:buNone/>
            </a:pPr>
            <a:r>
              <a:rPr lang="hu-HU" sz="2800" dirty="0"/>
              <a:t>4.) Előre mutató fejlesztések </a:t>
            </a:r>
            <a:r>
              <a:rPr lang="hu-HU" sz="1200" dirty="0"/>
              <a:t>(oltórobotok, töltőrobotok)</a:t>
            </a:r>
          </a:p>
          <a:p>
            <a:pPr marL="0" indent="0">
              <a:buNone/>
            </a:pPr>
            <a:r>
              <a:rPr lang="hu-HU" sz="2800" dirty="0"/>
              <a:t>5.) Kísérletek, tapasztalatok </a:t>
            </a:r>
            <a:r>
              <a:rPr lang="hu-HU" sz="1200" dirty="0"/>
              <a:t>(Drón akkumulátor kísérletek)</a:t>
            </a:r>
          </a:p>
          <a:p>
            <a:pPr marL="0" indent="0">
              <a:buNone/>
            </a:pPr>
            <a:r>
              <a:rPr lang="hu-HU" sz="2800" dirty="0"/>
              <a:t>6.) Esettanulmány </a:t>
            </a:r>
            <a:r>
              <a:rPr lang="hu-HU" sz="1200" dirty="0"/>
              <a:t>(Li-ion akkumulátor </a:t>
            </a:r>
            <a:r>
              <a:rPr lang="hu-HU" sz="1200" dirty="0" err="1"/>
              <a:t>újrahasznosítása</a:t>
            </a:r>
            <a:r>
              <a:rPr lang="hu-HU" sz="1200" dirty="0"/>
              <a:t>. Nem túl képzett munkaerő, szabályozatlanság, szabálytalanságok, engedély nélküli tevékenységek …)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140" y="4785256"/>
            <a:ext cx="3311859" cy="195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40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4102"/>
          </a:xfrm>
        </p:spPr>
        <p:txBody>
          <a:bodyPr/>
          <a:lstStyle/>
          <a:p>
            <a:r>
              <a:rPr lang="hu-HU" sz="2400" b="1" dirty="0"/>
              <a:t>Delhi, 2022. június 8.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/>
              <a:t>(</a:t>
            </a:r>
            <a:r>
              <a:rPr lang="hu-HU" sz="1800" dirty="0"/>
              <a:t>Több mint 100, személygépkocsi, elektromos riksa, motorkerékpár, robogó…)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13765"/>
            <a:ext cx="9156247" cy="52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69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9" y="1417637"/>
            <a:ext cx="9055818" cy="5116707"/>
          </a:xfrm>
          <a:prstGeom prst="rect">
            <a:avLst/>
          </a:prstGeom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/>
            </a:r>
            <a:br>
              <a:rPr lang="hu-HU" sz="3200" dirty="0"/>
            </a:br>
            <a:r>
              <a:rPr lang="hu-HU" sz="3200" b="1" dirty="0">
                <a:latin typeface="+mn-lt"/>
              </a:rPr>
              <a:t>Mélygarázsban a </a:t>
            </a:r>
            <a:r>
              <a:rPr lang="hu-HU" sz="3200" b="1" dirty="0" err="1">
                <a:latin typeface="+mn-lt"/>
              </a:rPr>
              <a:t>Li-ion</a:t>
            </a:r>
            <a:r>
              <a:rPr lang="hu-HU" sz="3200" b="1" dirty="0">
                <a:latin typeface="+mn-lt"/>
              </a:rPr>
              <a:t> akkumulátor mint kockázat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8910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0937" y="55998"/>
            <a:ext cx="8229600" cy="1143000"/>
          </a:xfrm>
        </p:spPr>
        <p:txBody>
          <a:bodyPr/>
          <a:lstStyle/>
          <a:p>
            <a:r>
              <a:rPr lang="hu-HU" sz="4000" dirty="0" err="1"/>
              <a:t>Fremantle</a:t>
            </a:r>
            <a:r>
              <a:rPr lang="hu-HU" sz="4000" dirty="0"/>
              <a:t> </a:t>
            </a:r>
            <a:r>
              <a:rPr lang="hu-HU" sz="4000" dirty="0" err="1"/>
              <a:t>Highway</a:t>
            </a:r>
            <a:r>
              <a:rPr lang="hu-HU" sz="4000" dirty="0"/>
              <a:t> tűzesete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4225" y="1198998"/>
            <a:ext cx="5362575" cy="29713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737" y="4315462"/>
            <a:ext cx="4507013" cy="253220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7" y="4315462"/>
            <a:ext cx="3954647" cy="2443907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-6247" y="1603068"/>
            <a:ext cx="3221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„A 3784 járműből nagyjából 800 épségben megúszta a „kalandot”.”</a:t>
            </a:r>
          </a:p>
          <a:p>
            <a:r>
              <a:rPr lang="hu-HU" u="sng" dirty="0"/>
              <a:t>498 darab elektromos jármű volt a fedélzeten, azonban az elektromos járműből eredő keletkezési ok nem tisztázott.</a:t>
            </a:r>
          </a:p>
          <a:p>
            <a:r>
              <a:rPr lang="hu-HU" dirty="0"/>
              <a:t>(</a:t>
            </a:r>
            <a:r>
              <a:rPr lang="hu-HU" dirty="0" err="1"/>
              <a:t>vezess.hu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5512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Elektromos gépjárművekkel kapcsolatos beavatkozások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565" y="2123855"/>
            <a:ext cx="6320869" cy="40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47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64" y="4559263"/>
            <a:ext cx="3780420" cy="2245112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386535" y="-95059"/>
            <a:ext cx="8229600" cy="949325"/>
          </a:xfrm>
        </p:spPr>
        <p:txBody>
          <a:bodyPr/>
          <a:lstStyle/>
          <a:p>
            <a:r>
              <a:rPr lang="hu-HU" dirty="0"/>
              <a:t>Elektromos „egyéb” járművek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544" y="4559263"/>
            <a:ext cx="4917941" cy="229873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0" y="854266"/>
            <a:ext cx="5702417" cy="3641390"/>
          </a:xfrm>
          <a:prstGeom prst="rect">
            <a:avLst/>
          </a:prstGeom>
        </p:spPr>
      </p:pic>
      <p:pic>
        <p:nvPicPr>
          <p:cNvPr id="9" name="Tartalom hely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80561" y="844807"/>
            <a:ext cx="3271430" cy="18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410" y="2690012"/>
            <a:ext cx="3227311" cy="183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59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1540" y="0"/>
            <a:ext cx="5760640" cy="1325562"/>
          </a:xfrm>
        </p:spPr>
        <p:txBody>
          <a:bodyPr/>
          <a:lstStyle/>
          <a:p>
            <a:r>
              <a:rPr lang="hu-HU" dirty="0"/>
              <a:t>Időkényszer hátrányai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55947"/>
            <a:ext cx="8435280" cy="54006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- Nagyon kicsi az előre jelezhetőség </a:t>
            </a:r>
          </a:p>
          <a:p>
            <a:pPr marL="0" indent="0">
              <a:buNone/>
            </a:pPr>
            <a:r>
              <a:rPr lang="hu-HU" sz="1400" dirty="0"/>
              <a:t>        (</a:t>
            </a:r>
            <a:r>
              <a:rPr lang="hu-HU" sz="1400" dirty="0" err="1" smtClean="0"/>
              <a:t>Honeywell</a:t>
            </a:r>
            <a:r>
              <a:rPr lang="hu-HU" sz="1400" dirty="0" smtClean="0"/>
              <a:t> </a:t>
            </a:r>
            <a:r>
              <a:rPr lang="hu-HU" sz="1400" dirty="0"/>
              <a:t>fejlesztések)</a:t>
            </a:r>
          </a:p>
          <a:p>
            <a:pPr>
              <a:buFontTx/>
              <a:buChar char="-"/>
            </a:pPr>
            <a:r>
              <a:rPr lang="hu-HU" dirty="0"/>
              <a:t>Rendkívül gyors felfutás </a:t>
            </a:r>
            <a:r>
              <a:rPr lang="hu-HU" sz="1400" dirty="0"/>
              <a:t>(</a:t>
            </a:r>
            <a:r>
              <a:rPr lang="hu-HU" sz="1400" dirty="0" err="1"/>
              <a:t>thermal</a:t>
            </a:r>
            <a:r>
              <a:rPr lang="hu-HU" sz="1400" dirty="0"/>
              <a:t> </a:t>
            </a:r>
            <a:r>
              <a:rPr lang="hu-HU" sz="1400" dirty="0" err="1"/>
              <a:t>runaway</a:t>
            </a:r>
            <a:r>
              <a:rPr lang="hu-HU" sz="1400" dirty="0"/>
              <a:t>)</a:t>
            </a:r>
          </a:p>
          <a:p>
            <a:pPr>
              <a:buFontTx/>
              <a:buChar char="-"/>
            </a:pPr>
            <a:r>
              <a:rPr lang="hu-HU" dirty="0"/>
              <a:t>Oltóanyag bejuttatási nehézségek</a:t>
            </a:r>
          </a:p>
          <a:p>
            <a:pPr>
              <a:buFontTx/>
              <a:buChar char="-"/>
            </a:pPr>
            <a:r>
              <a:rPr lang="hu-HU" dirty="0"/>
              <a:t>Környezetre irányuló hőterhelés</a:t>
            </a:r>
          </a:p>
          <a:p>
            <a:pPr>
              <a:buFontTx/>
              <a:buChar char="-"/>
            </a:pPr>
            <a:r>
              <a:rPr lang="hu-HU" dirty="0"/>
              <a:t>Oltás…</a:t>
            </a:r>
          </a:p>
          <a:p>
            <a:pPr>
              <a:buFontTx/>
              <a:buChar char="-"/>
            </a:pPr>
            <a:r>
              <a:rPr lang="hu-HU" dirty="0"/>
              <a:t>Az elsődleges és a másodlagos égésnyomok vizsgálata</a:t>
            </a:r>
          </a:p>
          <a:p>
            <a:pPr>
              <a:buFontTx/>
              <a:buChar char="-"/>
            </a:pPr>
            <a:r>
              <a:rPr lang="hu-HU" dirty="0"/>
              <a:t>A tűzoltás során történt helyszín megváltoztatásának vizsgálata</a:t>
            </a:r>
          </a:p>
          <a:p>
            <a:pPr>
              <a:buFontTx/>
              <a:buChar char="-"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230" y="5559"/>
            <a:ext cx="2501770" cy="181501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175" y="2670450"/>
            <a:ext cx="2323880" cy="33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38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52" y="1436048"/>
            <a:ext cx="8229600" cy="4525963"/>
          </a:xfrm>
        </p:spPr>
        <p:txBody>
          <a:bodyPr/>
          <a:lstStyle/>
          <a:p>
            <a:r>
              <a:rPr lang="hu-HU" dirty="0"/>
              <a:t>Személyek mentése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A tűz terjedésének megakadályozása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A környezet védelme/hűtése</a:t>
            </a:r>
          </a:p>
          <a:p>
            <a:endParaRPr lang="hu-HU" dirty="0"/>
          </a:p>
        </p:txBody>
      </p:sp>
      <p:sp>
        <p:nvSpPr>
          <p:cNvPr id="4" name="Cím 1"/>
          <p:cNvSpPr txBox="1">
            <a:spLocks/>
          </p:cNvSpPr>
          <p:nvPr/>
        </p:nvSpPr>
        <p:spPr bwMode="auto">
          <a:xfrm>
            <a:off x="251520" y="0"/>
            <a:ext cx="86153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u-HU" sz="2800" b="1" kern="0" dirty="0">
                <a:solidFill>
                  <a:srgbClr val="FF0000"/>
                </a:solidFill>
              </a:rPr>
              <a:t/>
            </a:r>
            <a:br>
              <a:rPr lang="hu-HU" sz="2800" b="1" kern="0" dirty="0">
                <a:solidFill>
                  <a:srgbClr val="FF0000"/>
                </a:solidFill>
              </a:rPr>
            </a:br>
            <a:r>
              <a:rPr lang="hu-HU" sz="2800" b="1" kern="0" dirty="0">
                <a:solidFill>
                  <a:srgbClr val="FF0000"/>
                </a:solidFill>
              </a:rPr>
              <a:t/>
            </a:r>
            <a:br>
              <a:rPr lang="hu-HU" sz="2800" b="1" kern="0" dirty="0">
                <a:solidFill>
                  <a:srgbClr val="FF0000"/>
                </a:solidFill>
              </a:rPr>
            </a:br>
            <a:r>
              <a:rPr lang="hu-HU" sz="2800" b="1" kern="0" dirty="0">
                <a:solidFill>
                  <a:srgbClr val="FF0000"/>
                </a:solidFill>
              </a:rPr>
              <a:t/>
            </a:r>
            <a:br>
              <a:rPr lang="hu-HU" sz="2800" b="1" kern="0" dirty="0">
                <a:solidFill>
                  <a:srgbClr val="FF0000"/>
                </a:solidFill>
              </a:rPr>
            </a:br>
            <a:r>
              <a:rPr lang="hu-HU" sz="3600" b="1" kern="0" dirty="0">
                <a:solidFill>
                  <a:srgbClr val="FF0000"/>
                </a:solidFill>
              </a:rPr>
              <a:t>Beavatkozási stratégia megválasztása</a:t>
            </a:r>
            <a:r>
              <a:rPr lang="hu-HU" b="1" kern="0" dirty="0">
                <a:solidFill>
                  <a:srgbClr val="FF0000"/>
                </a:solidFill>
              </a:rPr>
              <a:t/>
            </a:r>
            <a:br>
              <a:rPr lang="hu-HU" b="1" kern="0" dirty="0">
                <a:solidFill>
                  <a:srgbClr val="FF0000"/>
                </a:solidFill>
              </a:rPr>
            </a:br>
            <a:r>
              <a:rPr lang="hu-HU" b="1" kern="0" dirty="0">
                <a:solidFill>
                  <a:srgbClr val="FF0000"/>
                </a:solidFill>
              </a:rPr>
              <a:t/>
            </a:r>
            <a:br>
              <a:rPr lang="hu-HU" b="1" kern="0" dirty="0">
                <a:solidFill>
                  <a:srgbClr val="FF0000"/>
                </a:solidFill>
              </a:rPr>
            </a:br>
            <a:endParaRPr lang="hu-HU" b="1" kern="0" dirty="0">
              <a:solidFill>
                <a:srgbClr val="FF0000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115" y="953725"/>
            <a:ext cx="3632143" cy="217254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501" y="3719802"/>
            <a:ext cx="3837370" cy="186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86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3030" y="19858"/>
            <a:ext cx="8615301" cy="1143000"/>
          </a:xfrm>
        </p:spPr>
        <p:txBody>
          <a:bodyPr/>
          <a:lstStyle/>
          <a:p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>Beavatkozási stratégia megválasztása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98730"/>
            <a:ext cx="9072500" cy="5726049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/>
              <a:t>Mire kell számítani:</a:t>
            </a:r>
          </a:p>
          <a:p>
            <a:r>
              <a:rPr lang="hu-HU" sz="2400" dirty="0"/>
              <a:t>Alacsony belmagasság miatt gyors égéstermék telítődés</a:t>
            </a:r>
          </a:p>
          <a:p>
            <a:r>
              <a:rPr lang="hu-HU" sz="2400" dirty="0"/>
              <a:t>Nagy hőterhelés</a:t>
            </a:r>
          </a:p>
          <a:p>
            <a:r>
              <a:rPr lang="hu-HU" sz="2400" dirty="0"/>
              <a:t>Az „oxigénhiány” miatt tökéletlen égés (</a:t>
            </a:r>
            <a:r>
              <a:rPr lang="hu-HU" sz="2400" dirty="0" err="1"/>
              <a:t>flashover</a:t>
            </a:r>
            <a:r>
              <a:rPr lang="hu-HU" sz="2400" dirty="0"/>
              <a:t>)</a:t>
            </a:r>
          </a:p>
          <a:p>
            <a:r>
              <a:rPr lang="hu-HU" sz="2400" dirty="0"/>
              <a:t>Belsőégésű motorral szerelt autók üzemanyag folyása</a:t>
            </a:r>
          </a:p>
          <a:p>
            <a:r>
              <a:rPr lang="hu-HU" sz="2400" dirty="0"/>
              <a:t>Parkoló hely szélesség </a:t>
            </a:r>
            <a:r>
              <a:rPr lang="hu-HU" sz="1600" dirty="0"/>
              <a:t>(Parkolóházakban 2,5m x 5,5m körüli,Lakóparkokban az átlagos 2,3 m x 5 m körüli, de még a 2,</a:t>
            </a:r>
            <a:r>
              <a:rPr lang="hu-HU" sz="1600" dirty="0" err="1"/>
              <a:t>2</a:t>
            </a:r>
            <a:r>
              <a:rPr lang="hu-HU" sz="1600" dirty="0"/>
              <a:t> m-el is lehet találkozni.) </a:t>
            </a:r>
          </a:p>
          <a:p>
            <a:endParaRPr lang="hu-HU" sz="1600" dirty="0"/>
          </a:p>
          <a:p>
            <a:pPr marL="0" indent="0">
              <a:buNone/>
            </a:pPr>
            <a:endParaRPr lang="hu-HU" sz="2400" dirty="0"/>
          </a:p>
          <a:p>
            <a:endParaRPr lang="hu-HU" sz="2400" dirty="0"/>
          </a:p>
          <a:p>
            <a:endParaRPr lang="hu-HU" sz="2400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3969864"/>
            <a:ext cx="4140460" cy="27549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948957"/>
            <a:ext cx="4230470" cy="279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33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5635" y="-126395"/>
            <a:ext cx="8615301" cy="1143000"/>
          </a:xfrm>
        </p:spPr>
        <p:txBody>
          <a:bodyPr/>
          <a:lstStyle/>
          <a:p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>Beavatkozási stratégia megválasztása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683695"/>
            <a:ext cx="8229600" cy="5265585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/>
              <a:t>Mire kell számítani:</a:t>
            </a:r>
          </a:p>
          <a:p>
            <a:r>
              <a:rPr lang="hu-HU" sz="2400" dirty="0"/>
              <a:t>Nehéz megközelíthetőség </a:t>
            </a:r>
            <a:r>
              <a:rPr lang="hu-HU" sz="1800" dirty="0"/>
              <a:t>(sorompós, zsilipes rendszerek, meredek, szűk szerpentin szerű nyomvonal, hosszú alapvezeték szerelés)</a:t>
            </a:r>
          </a:p>
          <a:p>
            <a:r>
              <a:rPr lang="hu-HU" sz="2400" dirty="0"/>
              <a:t>Födém alatt vezetett közművek kockázatai </a:t>
            </a:r>
            <a:r>
              <a:rPr lang="hu-HU" sz="1600" dirty="0"/>
              <a:t>(elektromos, víz, szennyvíz, csapadékvíz, szellőzés, kommunikációs kábelek, stb.)</a:t>
            </a:r>
          </a:p>
          <a:p>
            <a:r>
              <a:rPr lang="hu-HU" sz="2400" dirty="0"/>
              <a:t>Kevés tájékozódást segítő támpont </a:t>
            </a:r>
            <a:r>
              <a:rPr lang="hu-HU" sz="2000" dirty="0"/>
              <a:t>(oszlop teherviselő szerkezetek, folyosós rendszerek)</a:t>
            </a:r>
          </a:p>
          <a:p>
            <a:r>
              <a:rPr lang="hu-HU" sz="2400" dirty="0"/>
              <a:t>Kommunikáció </a:t>
            </a:r>
            <a:r>
              <a:rPr lang="hu-HU" sz="1800" dirty="0"/>
              <a:t>(EDR)</a:t>
            </a:r>
          </a:p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3789040"/>
            <a:ext cx="4858432" cy="298250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432" y="3429001"/>
            <a:ext cx="3964829" cy="334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66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Előre mutató fejlesztések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988" y="846138"/>
            <a:ext cx="7830870" cy="5670630"/>
          </a:xfrm>
        </p:spPr>
        <p:txBody>
          <a:bodyPr/>
          <a:lstStyle/>
          <a:p>
            <a:r>
              <a:rPr lang="hu-HU" sz="2800" dirty="0"/>
              <a:t>Hőkamerás gépjármű vizsgálat</a:t>
            </a:r>
          </a:p>
          <a:p>
            <a:r>
              <a:rPr lang="hu-HU" sz="2800" dirty="0"/>
              <a:t>Több, kisebb tűzszakasz</a:t>
            </a:r>
          </a:p>
          <a:p>
            <a:r>
              <a:rPr lang="hu-HU" sz="2800" dirty="0"/>
              <a:t>A </a:t>
            </a:r>
            <a:r>
              <a:rPr lang="hu-HU" sz="2800" dirty="0" err="1"/>
              <a:t>Li-ion</a:t>
            </a:r>
            <a:r>
              <a:rPr lang="hu-HU" sz="2800" dirty="0"/>
              <a:t> akkumlátorban a kezdeti szakaszban kimutatható gáz elegy detektálása </a:t>
            </a:r>
            <a:r>
              <a:rPr lang="hu-HU" sz="1800" dirty="0"/>
              <a:t>(</a:t>
            </a:r>
            <a:r>
              <a:rPr lang="hu-HU" sz="1800" b="1" dirty="0" err="1"/>
              <a:t>Honeywell</a:t>
            </a:r>
            <a:r>
              <a:rPr lang="hu-HU" sz="1800" b="1" dirty="0"/>
              <a:t>) </a:t>
            </a:r>
            <a:endParaRPr lang="hu-HU" sz="2800" dirty="0"/>
          </a:p>
          <a:p>
            <a:r>
              <a:rPr lang="hu-HU" sz="2800" dirty="0"/>
              <a:t>Takaróponyva (1+2 db.)</a:t>
            </a:r>
          </a:p>
          <a:p>
            <a:r>
              <a:rPr lang="hu-HU" sz="2800" dirty="0"/>
              <a:t>Függesztett takaróponyva</a:t>
            </a:r>
          </a:p>
          <a:p>
            <a:endParaRPr lang="hu-HU" dirty="0"/>
          </a:p>
        </p:txBody>
      </p:sp>
      <p:pic>
        <p:nvPicPr>
          <p:cNvPr id="4" name="Tartalom hely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25225" y="4020152"/>
            <a:ext cx="4218866" cy="250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8" y="4010275"/>
            <a:ext cx="4735428" cy="250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3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/>
            </a:r>
            <a:br>
              <a:rPr lang="hu-HU" sz="3200" dirty="0"/>
            </a:br>
            <a:r>
              <a:rPr lang="hu-HU" sz="3200" b="1" dirty="0">
                <a:latin typeface="+mn-lt"/>
              </a:rPr>
              <a:t>Li-ion akkumulátor mint kockázat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1685" y="1628800"/>
            <a:ext cx="4522148" cy="511199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0" y="2618910"/>
            <a:ext cx="4410490" cy="270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09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Előre mutató fejlesztések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6505" y="1205190"/>
            <a:ext cx="8570295" cy="5670630"/>
          </a:xfrm>
        </p:spPr>
        <p:txBody>
          <a:bodyPr/>
          <a:lstStyle/>
          <a:p>
            <a:r>
              <a:rPr lang="hu-HU" sz="2800" dirty="0"/>
              <a:t>Vízpajzs</a:t>
            </a:r>
          </a:p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endParaRPr lang="hu-HU" sz="2800" dirty="0"/>
          </a:p>
          <a:p>
            <a:r>
              <a:rPr lang="hu-HU" sz="2800" dirty="0"/>
              <a:t>Nagyobb parkolóhely szélesség (OTÉK hatáskör)</a:t>
            </a:r>
          </a:p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846138"/>
            <a:ext cx="3208568" cy="238871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725" y="3860485"/>
            <a:ext cx="5451605" cy="27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13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Előre mutató fejlesztések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6505" y="548680"/>
            <a:ext cx="8570295" cy="1547747"/>
          </a:xfrm>
        </p:spPr>
        <p:txBody>
          <a:bodyPr/>
          <a:lstStyle/>
          <a:p>
            <a:pPr marL="0" indent="0">
              <a:buNone/>
            </a:pPr>
            <a:endParaRPr lang="hu-HU" sz="2800" dirty="0"/>
          </a:p>
          <a:p>
            <a:r>
              <a:rPr lang="hu-HU" sz="2800" dirty="0"/>
              <a:t>„</a:t>
            </a:r>
            <a:r>
              <a:rPr lang="hu-HU" sz="2800" dirty="0" err="1"/>
              <a:t>Tűzgátló</a:t>
            </a:r>
            <a:r>
              <a:rPr lang="hu-HU" sz="2800" dirty="0"/>
              <a:t> építményszerkezet” a parkolóhelyek között</a:t>
            </a:r>
          </a:p>
          <a:p>
            <a:endParaRPr lang="hu-HU" sz="2800" dirty="0"/>
          </a:p>
          <a:p>
            <a:endParaRPr lang="hu-HU" sz="2800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65" y="2168860"/>
            <a:ext cx="8277935" cy="45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26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6637" y="-165749"/>
            <a:ext cx="8229600" cy="1143000"/>
          </a:xfrm>
        </p:spPr>
        <p:txBody>
          <a:bodyPr/>
          <a:lstStyle/>
          <a:p>
            <a:r>
              <a:rPr lang="hu-HU" dirty="0"/>
              <a:t>Előre mutató fejlesztések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33645"/>
            <a:ext cx="8570295" cy="5940660"/>
          </a:xfrm>
        </p:spPr>
        <p:txBody>
          <a:bodyPr/>
          <a:lstStyle/>
          <a:p>
            <a:pPr marL="0" indent="0">
              <a:buNone/>
            </a:pPr>
            <a:endParaRPr lang="hu-HU" sz="2800" dirty="0"/>
          </a:p>
          <a:p>
            <a:r>
              <a:rPr lang="hu-HU" sz="2800" dirty="0"/>
              <a:t>Töltő robotok, mobil töltőhelyek</a:t>
            </a:r>
          </a:p>
          <a:p>
            <a:endParaRPr lang="hu-HU" sz="2800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0" y="1247282"/>
            <a:ext cx="5242222" cy="254175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197" y="1786686"/>
            <a:ext cx="3451182" cy="436571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81" y="4059070"/>
            <a:ext cx="5322179" cy="278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88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4740" y="0"/>
            <a:ext cx="8229600" cy="1143000"/>
          </a:xfrm>
        </p:spPr>
        <p:txBody>
          <a:bodyPr/>
          <a:lstStyle/>
          <a:p>
            <a:r>
              <a:rPr lang="hu-HU" sz="3200" dirty="0"/>
              <a:t>Mobil töltőhelyek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28" y="4047195"/>
            <a:ext cx="4470972" cy="266779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8" y="1069096"/>
            <a:ext cx="4140253" cy="26046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020" y="4338925"/>
            <a:ext cx="4221592" cy="2508405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5247075" y="3918381"/>
            <a:ext cx="371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töltő bőröndök </a:t>
            </a:r>
            <a:r>
              <a:rPr lang="hu-HU" sz="1400" b="1" dirty="0">
                <a:solidFill>
                  <a:srgbClr val="FF0000"/>
                </a:solidFill>
              </a:rPr>
              <a:t>30 perc / 30 km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034" y="1067505"/>
            <a:ext cx="4697112" cy="260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3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15" y="863715"/>
            <a:ext cx="4680520" cy="2727314"/>
          </a:xfrm>
          <a:prstGeom prst="rect">
            <a:avLst/>
          </a:prstGeom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521550" y="-81390"/>
            <a:ext cx="8229600" cy="1129137"/>
          </a:xfrm>
        </p:spPr>
        <p:txBody>
          <a:bodyPr/>
          <a:lstStyle/>
          <a:p>
            <a:r>
              <a:rPr lang="hu-HU" dirty="0"/>
              <a:t>Előre mutató fejlesztések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10" y="845211"/>
            <a:ext cx="3659177" cy="274581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163" y="3671018"/>
            <a:ext cx="6688374" cy="318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49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842030" y="4001733"/>
            <a:ext cx="4299893" cy="272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Előre mutató fejlesztések</a:t>
            </a:r>
            <a:br>
              <a:rPr lang="hu-HU" dirty="0"/>
            </a:br>
            <a:endParaRPr lang="hu-HU" dirty="0"/>
          </a:p>
        </p:txBody>
      </p:sp>
      <p:sp>
        <p:nvSpPr>
          <p:cNvPr id="6" name="Cím 1"/>
          <p:cNvSpPr txBox="1">
            <a:spLocks/>
          </p:cNvSpPr>
          <p:nvPr/>
        </p:nvSpPr>
        <p:spPr bwMode="auto">
          <a:xfrm>
            <a:off x="-21231" y="903537"/>
            <a:ext cx="376502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u-HU" sz="3200" kern="0" dirty="0"/>
              <a:t>- merítő kádak</a:t>
            </a:r>
            <a:br>
              <a:rPr lang="hu-HU" sz="3200" kern="0" dirty="0"/>
            </a:br>
            <a:endParaRPr lang="hu-HU" sz="3200" kern="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06" y="3991848"/>
            <a:ext cx="4590510" cy="273831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05" y="1613322"/>
            <a:ext cx="3856269" cy="234569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737" y="998730"/>
            <a:ext cx="5075186" cy="294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00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49D288E1-F557-8F45-8E19-8B6BCD661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6661"/>
            <a:ext cx="8229600" cy="1219147"/>
          </a:xfrm>
        </p:spPr>
        <p:txBody>
          <a:bodyPr/>
          <a:lstStyle/>
          <a:p>
            <a:r>
              <a:rPr lang="hu-HU" dirty="0"/>
              <a:t>Mi a probléma az ilyenfajta oltással?</a:t>
            </a:r>
          </a:p>
        </p:txBody>
      </p:sp>
      <p:pic>
        <p:nvPicPr>
          <p:cNvPr id="7" name="Tartalom helye 4">
            <a:extLst>
              <a:ext uri="{FF2B5EF4-FFF2-40B4-BE49-F238E27FC236}">
                <a16:creationId xmlns="" xmlns:a16="http://schemas.microsoft.com/office/drawing/2014/main" id="{FC1F689C-5C9B-87AC-893E-A802ABB5F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6535" y="1988840"/>
            <a:ext cx="8079726" cy="426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382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7997A39-5862-C9F4-2A1D-D04BDFA3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57514" cy="1264152"/>
          </a:xfrm>
        </p:spPr>
        <p:txBody>
          <a:bodyPr/>
          <a:lstStyle/>
          <a:p>
            <a:r>
              <a:rPr lang="hu-HU" sz="4400" dirty="0" smtClean="0"/>
              <a:t>„Szúrótüskés oltás</a:t>
            </a:r>
            <a:r>
              <a:rPr lang="hu-HU" sz="4400" dirty="0"/>
              <a:t>” </a:t>
            </a:r>
            <a:r>
              <a:rPr lang="hu-HU" sz="4400" dirty="0" smtClean="0"/>
              <a:t>(oltólándzsa)</a:t>
            </a:r>
            <a:r>
              <a:rPr lang="hu-HU" sz="4400" dirty="0"/>
              <a:t/>
            </a:r>
            <a:br>
              <a:rPr lang="hu-HU" sz="4400" dirty="0"/>
            </a:br>
            <a:endParaRPr lang="hu-HU" dirty="0"/>
          </a:p>
        </p:txBody>
      </p:sp>
      <p:pic>
        <p:nvPicPr>
          <p:cNvPr id="8" name="Tartalom helye 7">
            <a:extLst>
              <a:ext uri="{FF2B5EF4-FFF2-40B4-BE49-F238E27FC236}">
                <a16:creationId xmlns="" xmlns:a16="http://schemas.microsoft.com/office/drawing/2014/main" id="{19922E72-2476-CE81-2911-4FC05181E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7045" y="3779610"/>
            <a:ext cx="4037669" cy="300584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85" y="908721"/>
            <a:ext cx="4193020" cy="269393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9EE6F455-EC50-6A6B-A5B5-7DE4FF10D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86" y="3789039"/>
            <a:ext cx="4715628" cy="292342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DC01F248-4FF9-FABB-C707-F48327600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842430"/>
            <a:ext cx="4442714" cy="276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85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Előre mutató fejlesztések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6565" y="2078850"/>
            <a:ext cx="3494698" cy="675075"/>
          </a:xfrm>
        </p:spPr>
        <p:txBody>
          <a:bodyPr/>
          <a:lstStyle/>
          <a:p>
            <a:r>
              <a:rPr lang="hu-HU" sz="2800" dirty="0"/>
              <a:t>Tűzoltó robotok</a:t>
            </a:r>
          </a:p>
          <a:p>
            <a:pPr marL="0" indent="0">
              <a:buNone/>
            </a:pPr>
            <a:endParaRPr lang="hu-HU" sz="2800" dirty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064" y="3854092"/>
            <a:ext cx="3374735" cy="283495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110" y="856466"/>
            <a:ext cx="2683102" cy="291299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A838D257-D88E-33A4-2326-503BED3AB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54092"/>
            <a:ext cx="5461649" cy="30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70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6809" y="-78723"/>
            <a:ext cx="8229600" cy="1043735"/>
          </a:xfrm>
        </p:spPr>
        <p:txBody>
          <a:bodyPr/>
          <a:lstStyle/>
          <a:p>
            <a:r>
              <a:rPr lang="hu-HU" dirty="0"/>
              <a:t>Elektromos „egyéb” járművek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1990" y="3564015"/>
            <a:ext cx="4469731" cy="266748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188" y="927818"/>
            <a:ext cx="4063536" cy="254618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1" y="3789039"/>
            <a:ext cx="4286936" cy="283951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0" y="927817"/>
            <a:ext cx="4549734" cy="254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19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F26CF5BB-1E8A-B456-B4C6-34F6F319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26" y="76356"/>
            <a:ext cx="7830869" cy="904112"/>
          </a:xfrm>
        </p:spPr>
        <p:txBody>
          <a:bodyPr/>
          <a:lstStyle/>
          <a:p>
            <a:r>
              <a:rPr lang="hu-HU" sz="2800" dirty="0"/>
              <a:t>Li-ion akkumulátor mint „láthatatlan” kockázat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="" xmlns:a16="http://schemas.microsoft.com/office/drawing/2014/main" id="{1CB62428-838C-87CB-30AF-F7C320441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1259" y="881587"/>
            <a:ext cx="4329514" cy="2883994"/>
          </a:xfr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CC60A591-2ED1-DCEB-169D-51F5F532E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4" y="899462"/>
            <a:ext cx="4362222" cy="288399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="" xmlns:a16="http://schemas.microsoft.com/office/drawing/2014/main" id="{43E08B4A-811B-C370-78CE-272950381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15" y="3981042"/>
            <a:ext cx="4097845" cy="273114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40CE7127-931F-CE4A-E13D-9469C5DD2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437" y="3981042"/>
            <a:ext cx="1774563" cy="273799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="" xmlns:a16="http://schemas.microsoft.com/office/drawing/2014/main" id="{EE5C12D2-11F7-D95D-2008-6B9A8EC61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970" y="3981042"/>
            <a:ext cx="3069157" cy="282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9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" y="233645"/>
            <a:ext cx="9120107" cy="621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6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0349"/>
            <a:ext cx="8229600" cy="724092"/>
          </a:xfrm>
        </p:spPr>
        <p:txBody>
          <a:bodyPr/>
          <a:lstStyle/>
          <a:p>
            <a:r>
              <a:rPr lang="hu-HU" dirty="0"/>
              <a:t>Akkumulátor gyárak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11660" y="4464115"/>
            <a:ext cx="8229600" cy="2877183"/>
          </a:xfrm>
        </p:spPr>
        <p:txBody>
          <a:bodyPr/>
          <a:lstStyle/>
          <a:p>
            <a:pPr marL="0" indent="0">
              <a:buNone/>
            </a:pPr>
            <a:r>
              <a:rPr lang="hu-HU" sz="2400" b="1" dirty="0"/>
              <a:t>NMP (n-metil-2-pirrolidon)</a:t>
            </a:r>
          </a:p>
          <a:p>
            <a:pPr>
              <a:buFontTx/>
              <a:buChar char="-"/>
            </a:pPr>
            <a:r>
              <a:rPr lang="hu-HU" sz="2400" b="1" dirty="0"/>
              <a:t>100 tonna/technológia</a:t>
            </a:r>
          </a:p>
          <a:p>
            <a:pPr>
              <a:buFontTx/>
              <a:buChar char="-"/>
            </a:pPr>
            <a:r>
              <a:rPr lang="hu-HU" sz="2400" b="1" dirty="0" err="1"/>
              <a:t>Gőzölögtetéses</a:t>
            </a:r>
            <a:r>
              <a:rPr lang="hu-HU" sz="2400" b="1" dirty="0"/>
              <a:t> anyag eltávolítás</a:t>
            </a:r>
          </a:p>
          <a:p>
            <a:pPr>
              <a:buFontTx/>
              <a:buChar char="-"/>
            </a:pPr>
            <a:r>
              <a:rPr lang="hu-HU" sz="2400" b="1" dirty="0"/>
              <a:t>20 </a:t>
            </a:r>
            <a:r>
              <a:rPr lang="hu-HU" sz="2400" b="1" dirty="0" err="1"/>
              <a:t>ppm</a:t>
            </a:r>
            <a:r>
              <a:rPr lang="hu-HU" sz="2400" b="1" dirty="0"/>
              <a:t>/m</a:t>
            </a:r>
            <a:r>
              <a:rPr lang="hu-HU" sz="2400" b="1" baseline="30000" dirty="0"/>
              <a:t>3</a:t>
            </a:r>
          </a:p>
          <a:p>
            <a:pPr>
              <a:buFontTx/>
              <a:buChar char="-"/>
            </a:pPr>
            <a:r>
              <a:rPr lang="hu-HU" sz="2400" b="1" dirty="0"/>
              <a:t>Környezeti tárgyakra történő kicsapódás…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90" y="863715"/>
            <a:ext cx="5667782" cy="32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819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6505" y="274637"/>
            <a:ext cx="8910989" cy="1309157"/>
          </a:xfrm>
        </p:spPr>
        <p:txBody>
          <a:bodyPr/>
          <a:lstStyle/>
          <a:p>
            <a:r>
              <a:rPr lang="hu-HU" dirty="0"/>
              <a:t>Akkumulátorok, akkumulátorparkok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05" y="1763815"/>
            <a:ext cx="3336672" cy="33753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232" y="1755927"/>
            <a:ext cx="5601768" cy="337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68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46" y="788216"/>
            <a:ext cx="8235915" cy="5941727"/>
          </a:xfrm>
          <a:prstGeom prst="rect">
            <a:avLst/>
          </a:prstGeom>
        </p:spPr>
      </p:pic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-423555" y="98630"/>
            <a:ext cx="9033730" cy="679087"/>
          </a:xfrm>
        </p:spPr>
        <p:txBody>
          <a:bodyPr/>
          <a:lstStyle/>
          <a:p>
            <a:r>
              <a:rPr lang="hu-HU" b="1" dirty="0">
                <a:solidFill>
                  <a:srgbClr val="FF0000"/>
                </a:solidFill>
              </a:rPr>
              <a:t>Kérdés</a:t>
            </a:r>
            <a:r>
              <a:rPr lang="hu-HU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0134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96863" y="1403350"/>
            <a:ext cx="8685212" cy="43656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  <a:tabLst>
                <a:tab pos="6010275" algn="ctr"/>
              </a:tabLst>
              <a:defRPr/>
            </a:pPr>
            <a:endParaRPr lang="hu-HU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None/>
              <a:tabLst>
                <a:tab pos="6010275" algn="ctr"/>
              </a:tabLst>
              <a:defRPr/>
            </a:pPr>
            <a:endParaRPr lang="hu-HU" sz="2400" dirty="0"/>
          </a:p>
          <a:p>
            <a:pPr eaLnBrk="1" hangingPunct="1">
              <a:buFontTx/>
              <a:buNone/>
              <a:tabLst>
                <a:tab pos="6010275" algn="ctr"/>
              </a:tabLst>
              <a:defRPr/>
            </a:pPr>
            <a:endParaRPr lang="hu-HU" sz="2400" dirty="0"/>
          </a:p>
          <a:p>
            <a:pPr eaLnBrk="1" hangingPunct="1">
              <a:buFontTx/>
              <a:buNone/>
              <a:tabLst>
                <a:tab pos="6010275" algn="ctr"/>
              </a:tabLst>
              <a:defRPr/>
            </a:pPr>
            <a:endParaRPr lang="hu-HU" sz="2400" dirty="0"/>
          </a:p>
          <a:p>
            <a:pPr algn="ctr" eaLnBrk="1" hangingPunct="1">
              <a:buFontTx/>
              <a:buNone/>
              <a:tabLst>
                <a:tab pos="6010275" algn="ctr"/>
              </a:tabLst>
              <a:defRPr/>
            </a:pPr>
            <a:r>
              <a:rPr lang="hu-HU" dirty="0"/>
              <a:t>		</a:t>
            </a:r>
          </a:p>
          <a:p>
            <a:pPr eaLnBrk="1" hangingPunct="1">
              <a:buFontTx/>
              <a:buNone/>
              <a:tabLst>
                <a:tab pos="6010275" algn="ctr"/>
              </a:tabLst>
              <a:defRPr/>
            </a:pPr>
            <a:endParaRPr lang="hu-HU" dirty="0"/>
          </a:p>
          <a:p>
            <a:pPr eaLnBrk="1" hangingPunct="1">
              <a:buFontTx/>
              <a:buNone/>
              <a:tabLst>
                <a:tab pos="6010275" algn="ctr"/>
              </a:tabLst>
              <a:defRPr/>
            </a:pPr>
            <a:endParaRPr lang="hu-HU" sz="2400" dirty="0"/>
          </a:p>
          <a:p>
            <a:pPr eaLnBrk="1" hangingPunct="1">
              <a:buFontTx/>
              <a:buNone/>
              <a:tabLst>
                <a:tab pos="6010275" algn="ctr"/>
              </a:tabLst>
              <a:defRPr/>
            </a:pPr>
            <a:endParaRPr lang="hu-HU" sz="2400" dirty="0"/>
          </a:p>
          <a:p>
            <a:pPr eaLnBrk="1" hangingPunct="1">
              <a:buFontTx/>
              <a:buNone/>
              <a:tabLst>
                <a:tab pos="6010275" algn="ctr"/>
              </a:tabLst>
              <a:defRPr/>
            </a:pPr>
            <a:r>
              <a:rPr lang="hu-HU" sz="2000" b="1" dirty="0"/>
              <a:t>		</a:t>
            </a:r>
            <a:endParaRPr lang="hu-HU" sz="2800" dirty="0"/>
          </a:p>
        </p:txBody>
      </p:sp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588961" y="2753925"/>
            <a:ext cx="7966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hu-HU" altLang="hu-HU" sz="4000" b="1" dirty="0">
                <a:latin typeface="Times New Roman" panose="02020603050405020304" pitchFamily="18" charset="0"/>
              </a:rPr>
              <a:t>Köszönöm a figyelmet!</a:t>
            </a:r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95" y="5148870"/>
            <a:ext cx="1240209" cy="124020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89879" y="4977980"/>
            <a:ext cx="5310187" cy="194450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endParaRPr lang="hu-HU" sz="2400" b="1" kern="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hu-HU" sz="18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Nagy Péter tű. alezredes</a:t>
            </a: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hu-HU" sz="18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BM OKF</a:t>
            </a: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hu-HU" sz="18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tűzvizsgálati igazságügyi szakértő</a:t>
            </a:r>
            <a:endParaRPr lang="hu-HU" sz="1800" b="1" kern="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hu-HU" sz="2400" b="1" dirty="0">
                <a:solidFill>
                  <a:srgbClr val="000000"/>
                </a:solidFill>
                <a:ea typeface="+mn-ea"/>
                <a:cs typeface="+mn-cs"/>
              </a:rPr>
              <a:t>Az áruszállításban használt adatgyűjtő eszközök hatása a járműtüzekre</a:t>
            </a:r>
            <a:br>
              <a:rPr lang="hu-HU" sz="2400" b="1" dirty="0">
                <a:solidFill>
                  <a:srgbClr val="000000"/>
                </a:solidFill>
                <a:ea typeface="+mn-ea"/>
                <a:cs typeface="+mn-cs"/>
              </a:rPr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133745"/>
            <a:ext cx="7020780" cy="539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20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43635"/>
            <a:ext cx="6481926" cy="342038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617640"/>
            <a:ext cx="654733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50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601375"/>
            <a:ext cx="7650850" cy="615782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10" y="98630"/>
            <a:ext cx="508793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25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6505" y="-14347"/>
            <a:ext cx="8229600" cy="1143000"/>
          </a:xfrm>
        </p:spPr>
        <p:txBody>
          <a:bodyPr/>
          <a:lstStyle/>
          <a:p>
            <a:r>
              <a:rPr lang="hu-HU" dirty="0"/>
              <a:t>És már látni a füst árnyékát…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712" y="1128653"/>
            <a:ext cx="8250587" cy="527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33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223754"/>
            <a:ext cx="7693330" cy="5445605"/>
          </a:xfrm>
          <a:prstGeom prst="rect">
            <a:avLst/>
          </a:prstGeom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hu-HU" sz="3600" dirty="0"/>
              <a:t>És, már nem csak a füst árnyékát látni…</a:t>
            </a:r>
          </a:p>
        </p:txBody>
      </p:sp>
    </p:spTree>
    <p:extLst>
      <p:ext uri="{BB962C8B-B14F-4D97-AF65-F5344CB8AC3E}">
        <p14:creationId xmlns:p14="http://schemas.microsoft.com/office/powerpoint/2010/main" val="289965583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34845</TotalTime>
  <Words>591</Words>
  <Application>Microsoft Office PowerPoint</Application>
  <PresentationFormat>Diavetítés a képernyőre (4:3 oldalarány)</PresentationFormat>
  <Paragraphs>130</Paragraphs>
  <Slides>44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47" baseType="lpstr">
      <vt:lpstr>Arial</vt:lpstr>
      <vt:lpstr>Times New Roman</vt:lpstr>
      <vt:lpstr>Alapértelmezett terv</vt:lpstr>
      <vt:lpstr>Li-ion akkumulátorral működő eszközök, járművek tűzvédelme</vt:lpstr>
      <vt:lpstr>Miről is lesz szó?</vt:lpstr>
      <vt:lpstr> Li-ion akkumulátor mint kockázat </vt:lpstr>
      <vt:lpstr>Li-ion akkumulátor mint „láthatatlan” kockázat</vt:lpstr>
      <vt:lpstr>Az áruszállításban használt adatgyűjtő eszközök hatása a járműtüzekre </vt:lpstr>
      <vt:lpstr>PowerPoint bemutató</vt:lpstr>
      <vt:lpstr>PowerPoint bemutató</vt:lpstr>
      <vt:lpstr>És már látni a füst árnyékát…</vt:lpstr>
      <vt:lpstr>És, már nem csak a füst árnyékát látni…</vt:lpstr>
      <vt:lpstr>Balatonfüred,  Hyundai Ionic tűzesete</vt:lpstr>
      <vt:lpstr>PowerPoint bemutató</vt:lpstr>
      <vt:lpstr>PowerPoint bemutató</vt:lpstr>
      <vt:lpstr>Hőterheléstől a födémszerkezet instabillá vált</vt:lpstr>
      <vt:lpstr>Elveszítette a teherviselő képességét a vasbeton födém. Cserére szorult.</vt:lpstr>
      <vt:lpstr>Másodlagos hatások okozta sérülések</vt:lpstr>
      <vt:lpstr>Másodlagos hatások okozta sérülések</vt:lpstr>
      <vt:lpstr>Másodlagos hatások okozta sérülések</vt:lpstr>
      <vt:lpstr>Elektromos járművek elterjedése</vt:lpstr>
      <vt:lpstr> Mélygarázsban a Li-ion akkumulátor mint kockázat </vt:lpstr>
      <vt:lpstr>Delhi, 2022. június 8. (Több mint 100, személygépkocsi, elektromos riksa, motorkerékpár, robogó…)</vt:lpstr>
      <vt:lpstr> Mélygarázsban a Li-ion akkumulátor mint kockázat </vt:lpstr>
      <vt:lpstr>Fremantle Highway tűzesete</vt:lpstr>
      <vt:lpstr>Elektromos gépjárművekkel kapcsolatos beavatkozások</vt:lpstr>
      <vt:lpstr>Elektromos „egyéb” járművek</vt:lpstr>
      <vt:lpstr>Időkényszer hátrányai </vt:lpstr>
      <vt:lpstr>PowerPoint bemutató</vt:lpstr>
      <vt:lpstr>   Beavatkozási stratégia megválasztása  </vt:lpstr>
      <vt:lpstr>   Beavatkozási stratégia megválasztása  </vt:lpstr>
      <vt:lpstr>Előre mutató fejlesztések </vt:lpstr>
      <vt:lpstr>Előre mutató fejlesztések </vt:lpstr>
      <vt:lpstr>Előre mutató fejlesztések </vt:lpstr>
      <vt:lpstr>Előre mutató fejlesztések</vt:lpstr>
      <vt:lpstr>Mobil töltőhelyek</vt:lpstr>
      <vt:lpstr>Előre mutató fejlesztések</vt:lpstr>
      <vt:lpstr>Előre mutató fejlesztések </vt:lpstr>
      <vt:lpstr>Mi a probléma az ilyenfajta oltással?</vt:lpstr>
      <vt:lpstr>„Szúrótüskés oltás” (oltólándzsa) </vt:lpstr>
      <vt:lpstr>Előre mutató fejlesztések </vt:lpstr>
      <vt:lpstr>Elektromos „egyéb” járművek</vt:lpstr>
      <vt:lpstr>PowerPoint bemutató</vt:lpstr>
      <vt:lpstr>Akkumulátor gyárak</vt:lpstr>
      <vt:lpstr>Akkumulátorok, akkumulátorparkok</vt:lpstr>
      <vt:lpstr>Kérdés?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FL</dc:creator>
  <cp:lastModifiedBy>Nagy Péter</cp:lastModifiedBy>
  <cp:revision>985</cp:revision>
  <cp:lastPrinted>2020-10-15T12:32:22Z</cp:lastPrinted>
  <dcterms:created xsi:type="dcterms:W3CDTF">2011-01-22T11:23:43Z</dcterms:created>
  <dcterms:modified xsi:type="dcterms:W3CDTF">2024-05-29T12:20:23Z</dcterms:modified>
</cp:coreProperties>
</file>